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0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9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2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1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0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8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78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7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9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9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1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39C-5988-49BC-9BFF-5F880B071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Healthcare Disparities in The District of Columbia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7B34C-D1E8-4B14-A88A-94ACD42DB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look through the lens of one hospital </a:t>
            </a:r>
          </a:p>
        </p:txBody>
      </p:sp>
    </p:spTree>
    <p:extLst>
      <p:ext uri="{BB962C8B-B14F-4D97-AF65-F5344CB8AC3E}">
        <p14:creationId xmlns:p14="http://schemas.microsoft.com/office/powerpoint/2010/main" val="256857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6C64-570F-4580-8F4E-4D62AF94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of length of stay, cost of care and ward with respect to morbidity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1BA28C-B94F-4B72-BB20-FAF3BD39C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081072"/>
            <a:ext cx="6281738" cy="46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6">
            <a:extLst>
              <a:ext uri="{FF2B5EF4-FFF2-40B4-BE49-F238E27FC236}">
                <a16:creationId xmlns:a16="http://schemas.microsoft.com/office/drawing/2014/main" id="{A976D881-7234-4EC9-94C6-9B5495198AF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43" y="0"/>
            <a:ext cx="8576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F617-E722-4A1C-AEB7-4243543E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Obesity is highest at wards with highest morbidity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008B6A-84B7-4A6C-A649-F308A1008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587" y="1474342"/>
            <a:ext cx="6860080" cy="32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358A-E276-4338-AF4A-3C54E206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500 cities included in contrasting with DC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CC52E-3AD5-4869-BC3B-FC741BEAC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339" y="1248310"/>
            <a:ext cx="7123239" cy="33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8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389-8C1C-4DA2-B24F-98D96D74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condition prevalence in US cities and DC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6CDB1D-E169-4F7E-9F5C-8D86BE7D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264942"/>
            <a:ext cx="6281738" cy="43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8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C908-A018-4F79-9691-D6A0E7F5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DC’s Healthcare Landscape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77EC78-9D23-4A04-B3E7-21E6C46C7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2689" y="968538"/>
            <a:ext cx="6281738" cy="49209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8DACEE-156D-4E34-9688-172EA150DE85}"/>
              </a:ext>
            </a:extLst>
          </p:cNvPr>
          <p:cNvSpPr/>
          <p:nvPr/>
        </p:nvSpPr>
        <p:spPr>
          <a:xfrm>
            <a:off x="277174" y="6275210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364636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A5FC-B468-4C27-9CDD-376DCCFA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and Poverty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DB61D-F9CF-4835-BA18-110C77A66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977260"/>
            <a:ext cx="6281738" cy="49003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E3D912-B9FB-4142-8A7D-24F4212C6F68}"/>
              </a:ext>
            </a:extLst>
          </p:cNvPr>
          <p:cNvSpPr/>
          <p:nvPr/>
        </p:nvSpPr>
        <p:spPr>
          <a:xfrm>
            <a:off x="97376" y="6357404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333646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98F0-738B-42F8-965A-D019EAA9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and illness</a:t>
            </a:r>
            <a:br>
              <a:rPr lang="en-US" dirty="0"/>
            </a:br>
            <a:r>
              <a:rPr lang="en-US" sz="2000" dirty="0"/>
              <a:t>Average age is lower in areas with higher severity of illness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43D6EB-10C1-4CF5-82FE-B473AD96E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103967"/>
            <a:ext cx="6281738" cy="4646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E5046D-C6A8-4FA4-9E77-63825FE440FF}"/>
              </a:ext>
            </a:extLst>
          </p:cNvPr>
          <p:cNvSpPr/>
          <p:nvPr/>
        </p:nvSpPr>
        <p:spPr>
          <a:xfrm>
            <a:off x="0" y="6326581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182637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1851-C1FB-4644-82A2-A0265120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vs medical costs</a:t>
            </a:r>
            <a:br>
              <a:rPr lang="en-US" dirty="0"/>
            </a:br>
            <a:r>
              <a:rPr lang="en-US" sz="2000" dirty="0"/>
              <a:t>The poorer wards are paying the highest for medical care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4F76F0-0A7B-44AC-B3B4-7300C5061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914271"/>
            <a:ext cx="6281738" cy="50262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69CFB7-EBC8-4A4F-B23F-CFD8B272DAB7}"/>
              </a:ext>
            </a:extLst>
          </p:cNvPr>
          <p:cNvSpPr/>
          <p:nvPr/>
        </p:nvSpPr>
        <p:spPr>
          <a:xfrm>
            <a:off x="40868" y="6408774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1314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43A-A878-45E9-AC81-C54C7F35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payors</a:t>
            </a:r>
            <a:br>
              <a:rPr lang="en-US" dirty="0"/>
            </a:br>
            <a:r>
              <a:rPr lang="en-US" sz="2000" dirty="0"/>
              <a:t>tool is interactive online</a:t>
            </a:r>
            <a:br>
              <a:rPr lang="en-US" sz="2000" dirty="0"/>
            </a:br>
            <a:r>
              <a:rPr lang="en-US" sz="2000" dirty="0"/>
              <a:t>Medicare and Medicaid are primary payors across wards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FC0F0F-DBAC-468D-ADC3-1C4E1BE63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3930" y="803275"/>
            <a:ext cx="5850077" cy="5248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023750-CBBF-4C12-B26B-479A0DCCEC05}"/>
              </a:ext>
            </a:extLst>
          </p:cNvPr>
          <p:cNvSpPr/>
          <p:nvPr/>
        </p:nvSpPr>
        <p:spPr>
          <a:xfrm>
            <a:off x="117924" y="6352267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261926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2230-5BA0-4828-A0CC-B29CB8B5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admission</a:t>
            </a:r>
            <a:br>
              <a:rPr lang="en-US" dirty="0"/>
            </a:br>
            <a:r>
              <a:rPr lang="en-US" sz="2000" dirty="0"/>
              <a:t>Tool is interactive</a:t>
            </a:r>
            <a:br>
              <a:rPr lang="en-US" sz="2000" dirty="0"/>
            </a:br>
            <a:r>
              <a:rPr lang="en-US" sz="2000" dirty="0"/>
              <a:t>Clear predominance of medical admissions</a:t>
            </a:r>
            <a:endParaRPr lang="en-US" dirty="0"/>
          </a:p>
        </p:txBody>
      </p:sp>
      <p:pic>
        <p:nvPicPr>
          <p:cNvPr id="4" name="slide2">
            <a:extLst>
              <a:ext uri="{FF2B5EF4-FFF2-40B4-BE49-F238E27FC236}">
                <a16:creationId xmlns:a16="http://schemas.microsoft.com/office/drawing/2014/main" id="{E2BA5848-C8D8-4D11-BD5D-B32391F71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37" y="803275"/>
            <a:ext cx="5086464" cy="5248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01AA67-58A2-44FA-A8F5-CF3CD61D647D}"/>
              </a:ext>
            </a:extLst>
          </p:cNvPr>
          <p:cNvSpPr/>
          <p:nvPr/>
        </p:nvSpPr>
        <p:spPr>
          <a:xfrm>
            <a:off x="143609" y="6388226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378400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DF93-E12C-4C2F-BB06-F8E15A9D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Burden of disease</a:t>
            </a:r>
            <a:br>
              <a:rPr lang="en-US" dirty="0"/>
            </a:br>
            <a:r>
              <a:rPr lang="en-US" sz="2000" dirty="0"/>
              <a:t>Interactive tool , main </a:t>
            </a:r>
            <a:r>
              <a:rPr lang="en-US" sz="2000" dirty="0" err="1"/>
              <a:t>conlucison</a:t>
            </a:r>
            <a:r>
              <a:rPr lang="en-US" sz="2000" dirty="0"/>
              <a:t> is burden is highest at wards 8 and 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4EA3C3-1538-41AE-9EA6-D298A3E55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594010"/>
            <a:ext cx="6281738" cy="3666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F01503-A223-4962-9266-354AA4E215FB}"/>
              </a:ext>
            </a:extLst>
          </p:cNvPr>
          <p:cNvSpPr/>
          <p:nvPr/>
        </p:nvSpPr>
        <p:spPr>
          <a:xfrm>
            <a:off x="153884" y="6326581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135329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AB01-6C87-4711-80DF-1E3A069B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Burden of Disease</a:t>
            </a:r>
            <a:br>
              <a:rPr lang="en-US" dirty="0"/>
            </a:br>
            <a:r>
              <a:rPr lang="en-US" sz="2200" dirty="0"/>
              <a:t>Ward 5 is underrepresented in this sample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362704-B833-4C1F-850F-23FC7831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830281"/>
            <a:ext cx="6281738" cy="3194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DE9E94-C093-4827-BBA9-84170B9DC734}"/>
              </a:ext>
            </a:extLst>
          </p:cNvPr>
          <p:cNvSpPr/>
          <p:nvPr/>
        </p:nvSpPr>
        <p:spPr>
          <a:xfrm>
            <a:off x="0" y="6362540"/>
            <a:ext cx="569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https://public.tableau.com/profile/shant.ayanian#!/</a:t>
            </a:r>
          </a:p>
        </p:txBody>
      </p:sp>
    </p:spTree>
    <p:extLst>
      <p:ext uri="{BB962C8B-B14F-4D97-AF65-F5344CB8AC3E}">
        <p14:creationId xmlns:p14="http://schemas.microsoft.com/office/powerpoint/2010/main" val="10314001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192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 Light</vt:lpstr>
      <vt:lpstr>Rockwell</vt:lpstr>
      <vt:lpstr>Wingdings</vt:lpstr>
      <vt:lpstr>Atlas</vt:lpstr>
      <vt:lpstr>Healthcare Disparities in The District of Columbia</vt:lpstr>
      <vt:lpstr>DC’s Healthcare Landscape</vt:lpstr>
      <vt:lpstr>Education and Poverty</vt:lpstr>
      <vt:lpstr>Age and illness Average age is lower in areas with higher severity of illness</vt:lpstr>
      <vt:lpstr>Income vs medical costs The poorer wards are paying the highest for medical care</vt:lpstr>
      <vt:lpstr>Distribution of payors tool is interactive online Medicare and Medicaid are primary payors across wards </vt:lpstr>
      <vt:lpstr>Types of admission Tool is interactive Clear predominance of medical admissions</vt:lpstr>
      <vt:lpstr>Burden of disease Interactive tool , main conlucison is burden is highest at wards 8 and 6</vt:lpstr>
      <vt:lpstr>Summary of Burden of Disease Ward 5 is underrepresented in this sample</vt:lpstr>
      <vt:lpstr>Study of length of stay, cost of care and ward with respect to morbidity</vt:lpstr>
      <vt:lpstr>PowerPoint Presentation</vt:lpstr>
      <vt:lpstr>Obesity is highest at wards with highest morbidity</vt:lpstr>
      <vt:lpstr>500 cities included in contrasting with DC</vt:lpstr>
      <vt:lpstr>Different condition prevalence in US cities and DC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Disparities in The District of Columbia</dc:title>
  <dc:creator>Shant Ayanian</dc:creator>
  <cp:lastModifiedBy>Shant Ayanian</cp:lastModifiedBy>
  <cp:revision>7</cp:revision>
  <dcterms:created xsi:type="dcterms:W3CDTF">2019-05-02T02:25:13Z</dcterms:created>
  <dcterms:modified xsi:type="dcterms:W3CDTF">2019-05-02T18:55:01Z</dcterms:modified>
</cp:coreProperties>
</file>